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2"/>
      </p:bgRef>
    </p:bg>
    <p:spTree>
      <p:nvGrpSpPr>
        <p:cNvPr id="1" name=""/>
        <p:cNvGrpSpPr/>
        <p:nvPr/>
      </p:nvGrpSpPr>
      <p:grpSpPr>
        <a:xfrm>
          <a:off x="0" y="0"/>
          <a:ext cx="0" cy="0"/>
          <a:chOff x="0" y="0"/>
          <a:chExt cx="0" cy="0"/>
        </a:xfrm>
      </p:grpSpPr>
      <p:sp>
        <p:nvSpPr>
          <p:cNvPr id="7" name="مستطيل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2362200" y="4038600"/>
            <a:ext cx="6477000" cy="1828800"/>
          </a:xfrm>
        </p:spPr>
        <p:txBody>
          <a:bodyPr anchor="b"/>
          <a:lstStyle>
            <a:lvl1pPr>
              <a:defRPr cap="all" baseline="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B8ABB09-4A1D-463E-8065-109CC2B7EFAA}" type="datetimeFigureOut">
              <a:rPr lang="ar-SA" smtClean="0"/>
              <a:t>27/01/1441</a:t>
            </a:fld>
            <a:endParaRPr lang="ar-SA"/>
          </a:p>
        </p:txBody>
      </p:sp>
      <p:sp>
        <p:nvSpPr>
          <p:cNvPr id="17" name="عنصر نائب للتذييل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ar-SA"/>
          </a:p>
        </p:txBody>
      </p:sp>
      <p:sp>
        <p:nvSpPr>
          <p:cNvPr id="29" name="عنصر نائب لرقم الشريحة 28"/>
          <p:cNvSpPr>
            <a:spLocks noGrp="1"/>
          </p:cNvSpPr>
          <p:nvPr>
            <p:ph type="sldNum" sz="quarter" idx="12"/>
          </p:nvPr>
        </p:nvSpPr>
        <p:spPr>
          <a:xfrm>
            <a:off x="8001000" y="228600"/>
            <a:ext cx="838200" cy="381000"/>
          </a:xfrm>
        </p:spPr>
        <p:txBody>
          <a:bodyPr/>
          <a:lstStyle>
            <a:lvl1pPr>
              <a:defRPr>
                <a:solidFill>
                  <a:schemeClr val="tx2"/>
                </a:solidFill>
              </a:defRPr>
            </a:lvl1p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27/01/1441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bg>
      <p:bgRef idx="1001">
        <a:schemeClr val="bg1"/>
      </p:bgRef>
    </p:bg>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53200" y="609600"/>
            <a:ext cx="2057400" cy="55165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609600"/>
            <a:ext cx="5562600" cy="5516564"/>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6553200" y="6248402"/>
            <a:ext cx="2209800" cy="365125"/>
          </a:xfrm>
        </p:spPr>
        <p:txBody>
          <a:bodyPr/>
          <a:lstStyle/>
          <a:p>
            <a:fld id="{1B8ABB09-4A1D-463E-8065-109CC2B7EFAA}" type="datetimeFigureOut">
              <a:rPr lang="ar-SA" smtClean="0"/>
              <a:t>27/01/1441</a:t>
            </a:fld>
            <a:endParaRPr lang="ar-SA"/>
          </a:p>
        </p:txBody>
      </p:sp>
      <p:sp>
        <p:nvSpPr>
          <p:cNvPr id="5" name="عنصر نائب للتذييل 4"/>
          <p:cNvSpPr>
            <a:spLocks noGrp="1"/>
          </p:cNvSpPr>
          <p:nvPr>
            <p:ph type="ftr" sz="quarter" idx="11"/>
          </p:nvPr>
        </p:nvSpPr>
        <p:spPr>
          <a:xfrm>
            <a:off x="457201" y="6248207"/>
            <a:ext cx="5573483" cy="365125"/>
          </a:xfrm>
        </p:spPr>
        <p:txBody>
          <a:bodyPr/>
          <a:lstStyle/>
          <a:p>
            <a:endParaRPr lang="ar-SA"/>
          </a:p>
        </p:txBody>
      </p:sp>
      <p:sp>
        <p:nvSpPr>
          <p:cNvPr id="7" name="مستطيل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مستطيل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مستطيل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rot="5400000">
            <a:off x="5989638" y="144462"/>
            <a:ext cx="533400" cy="244476"/>
          </a:xfrm>
        </p:spPr>
        <p:txBody>
          <a:bodyPr/>
          <a:lstStyle/>
          <a:p>
            <a:fld id="{0B34F065-1154-456A-91E3-76DE8E75E17B}" type="slidenum">
              <a:rPr lang="ar-SA" smtClean="0"/>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612648" y="228600"/>
            <a:ext cx="8153400" cy="990600"/>
          </a:xfrm>
        </p:spPr>
        <p:txBody>
          <a:bodyPr/>
          <a:lstStyle/>
          <a:p>
            <a:r>
              <a:rPr kumimoji="0" lang="ar-SA" smtClean="0"/>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27/01/1441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lvl1pPr>
              <a:defRPr>
                <a:solidFill>
                  <a:srgbClr val="FFFFFF"/>
                </a:solidFill>
              </a:defRPr>
            </a:lvl1pPr>
          </a:lstStyle>
          <a:p>
            <a:fld id="{0B34F065-1154-456A-91E3-76DE8E75E17B}" type="slidenum">
              <a:rPr lang="ar-SA" smtClean="0"/>
              <a:t>‹#›</a:t>
            </a:fld>
            <a:endParaRPr lang="ar-SA"/>
          </a:p>
        </p:txBody>
      </p:sp>
      <p:sp>
        <p:nvSpPr>
          <p:cNvPr id="8" name="عنصر نائب للمحتوى 7"/>
          <p:cNvSpPr>
            <a:spLocks noGrp="1"/>
          </p:cNvSpPr>
          <p:nvPr>
            <p:ph sz="quarter" idx="1"/>
          </p:nvPr>
        </p:nvSpPr>
        <p:spPr>
          <a:xfrm>
            <a:off x="612648" y="1600200"/>
            <a:ext cx="8153400" cy="44958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1"/>
      </p:bgRef>
    </p:bg>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7" name="مستطيل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ar-SA" smtClean="0"/>
              <a:t>انقر لتحرير نمط العنوان الرئيسي</a:t>
            </a:r>
            <a:endParaRPr kumimoji="0" lang="en-US"/>
          </a:p>
        </p:txBody>
      </p:sp>
      <p:sp>
        <p:nvSpPr>
          <p:cNvPr id="12" name="عنصر نائب للتاريخ 11"/>
          <p:cNvSpPr>
            <a:spLocks noGrp="1"/>
          </p:cNvSpPr>
          <p:nvPr>
            <p:ph type="dt" sz="half" idx="10"/>
          </p:nvPr>
        </p:nvSpPr>
        <p:spPr/>
        <p:txBody>
          <a:bodyPr/>
          <a:lstStyle/>
          <a:p>
            <a:fld id="{1B8ABB09-4A1D-463E-8065-109CC2B7EFAA}" type="datetimeFigureOut">
              <a:rPr lang="ar-SA" smtClean="0"/>
              <a:t>27/01/1441</a:t>
            </a:fld>
            <a:endParaRPr lang="ar-SA"/>
          </a:p>
        </p:txBody>
      </p:sp>
      <p:sp>
        <p:nvSpPr>
          <p:cNvPr id="13" name="عنصر نائب لرقم الشريحة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B34F065-1154-456A-91E3-76DE8E75E17B}" type="slidenum">
              <a:rPr lang="ar-SA" smtClean="0"/>
              <a:t>‹#›</a:t>
            </a:fld>
            <a:endParaRPr lang="ar-SA"/>
          </a:p>
        </p:txBody>
      </p:sp>
      <p:sp>
        <p:nvSpPr>
          <p:cNvPr id="14" name="عنصر نائب للتذييل 13"/>
          <p:cNvSpPr>
            <a:spLocks noGrp="1"/>
          </p:cNvSpPr>
          <p:nvPr>
            <p:ph type="ftr" sz="quarter" idx="12"/>
          </p:nvPr>
        </p:nvSpPr>
        <p:spPr/>
        <p:txBody>
          <a:bodyPr/>
          <a:lstStyle/>
          <a:p>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9" name="عنصر نائب للمحتوى 8"/>
          <p:cNvSpPr>
            <a:spLocks noGrp="1"/>
          </p:cNvSpPr>
          <p:nvPr>
            <p:ph sz="quarter" idx="1"/>
          </p:nvPr>
        </p:nvSpPr>
        <p:spPr>
          <a:xfrm>
            <a:off x="609600" y="1589567"/>
            <a:ext cx="38862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844901" y="1589567"/>
            <a:ext cx="38862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8" name="عنصر نائب للتاريخ 7"/>
          <p:cNvSpPr>
            <a:spLocks noGrp="1"/>
          </p:cNvSpPr>
          <p:nvPr>
            <p:ph type="dt" sz="half" idx="15"/>
          </p:nvPr>
        </p:nvSpPr>
        <p:spPr/>
        <p:txBody>
          <a:bodyPr rtlCol="0"/>
          <a:lstStyle/>
          <a:p>
            <a:fld id="{1B8ABB09-4A1D-463E-8065-109CC2B7EFAA}" type="datetimeFigureOut">
              <a:rPr lang="ar-SA" smtClean="0"/>
              <a:t>27/01/1441</a:t>
            </a:fld>
            <a:endParaRPr lang="ar-SA"/>
          </a:p>
        </p:txBody>
      </p:sp>
      <p:sp>
        <p:nvSpPr>
          <p:cNvPr id="10" name="عنصر نائب لرقم الشريحة 9"/>
          <p:cNvSpPr>
            <a:spLocks noGrp="1"/>
          </p:cNvSpPr>
          <p:nvPr>
            <p:ph type="sldNum" sz="quarter" idx="16"/>
          </p:nvPr>
        </p:nvSpPr>
        <p:spPr/>
        <p:txBody>
          <a:bodyPr rtlCol="0"/>
          <a:lstStyle/>
          <a:p>
            <a:fld id="{0B34F065-1154-456A-91E3-76DE8E75E17B}" type="slidenum">
              <a:rPr lang="ar-SA" smtClean="0"/>
              <a:t>‹#›</a:t>
            </a:fld>
            <a:endParaRPr lang="ar-SA"/>
          </a:p>
        </p:txBody>
      </p:sp>
      <p:sp>
        <p:nvSpPr>
          <p:cNvPr id="12" name="عنصر نائب للتذييل 11"/>
          <p:cNvSpPr>
            <a:spLocks noGrp="1"/>
          </p:cNvSpPr>
          <p:nvPr>
            <p:ph type="ftr" sz="quarter" idx="17"/>
          </p:nvPr>
        </p:nvSpPr>
        <p:spPr/>
        <p:txBody>
          <a:bodyPr rtlCol="0"/>
          <a:lstStyle/>
          <a:p>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533400" y="273050"/>
            <a:ext cx="8153400" cy="869950"/>
          </a:xfrm>
        </p:spPr>
        <p:txBody>
          <a:bodyPr anchor="ctr"/>
          <a:lstStyle>
            <a:lvl1pPr>
              <a:defRPr/>
            </a:lvl1pPr>
          </a:lstStyle>
          <a:p>
            <a:r>
              <a:rPr kumimoji="0" lang="ar-SA" smtClean="0"/>
              <a:t>انقر لتحرير نمط العنوان الرئيسي</a:t>
            </a:r>
            <a:endParaRPr kumimoji="0" lang="en-US"/>
          </a:p>
        </p:txBody>
      </p:sp>
      <p:sp>
        <p:nvSpPr>
          <p:cNvPr id="11" name="عنصر نائب للمحتوى 10"/>
          <p:cNvSpPr>
            <a:spLocks noGrp="1"/>
          </p:cNvSpPr>
          <p:nvPr>
            <p:ph sz="quarter" idx="2"/>
          </p:nvPr>
        </p:nvSpPr>
        <p:spPr>
          <a:xfrm>
            <a:off x="609600" y="2438400"/>
            <a:ext cx="3886200" cy="35814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800600" y="2438400"/>
            <a:ext cx="3886200" cy="35814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عنصر نائب للتاريخ 9"/>
          <p:cNvSpPr>
            <a:spLocks noGrp="1"/>
          </p:cNvSpPr>
          <p:nvPr>
            <p:ph type="dt" sz="half" idx="15"/>
          </p:nvPr>
        </p:nvSpPr>
        <p:spPr/>
        <p:txBody>
          <a:bodyPr rtlCol="0"/>
          <a:lstStyle/>
          <a:p>
            <a:fld id="{1B8ABB09-4A1D-463E-8065-109CC2B7EFAA}" type="datetimeFigureOut">
              <a:rPr lang="ar-SA" smtClean="0"/>
              <a:t>27/01/1441</a:t>
            </a:fld>
            <a:endParaRPr lang="ar-SA"/>
          </a:p>
        </p:txBody>
      </p:sp>
      <p:sp>
        <p:nvSpPr>
          <p:cNvPr id="12" name="عنصر نائب لرقم الشريحة 11"/>
          <p:cNvSpPr>
            <a:spLocks noGrp="1"/>
          </p:cNvSpPr>
          <p:nvPr>
            <p:ph type="sldNum" sz="quarter" idx="16"/>
          </p:nvPr>
        </p:nvSpPr>
        <p:spPr/>
        <p:txBody>
          <a:bodyPr rtlCol="0"/>
          <a:lstStyle/>
          <a:p>
            <a:fld id="{0B34F065-1154-456A-91E3-76DE8E75E17B}" type="slidenum">
              <a:rPr lang="ar-SA" smtClean="0"/>
              <a:t>‹#›</a:t>
            </a:fld>
            <a:endParaRPr lang="ar-SA"/>
          </a:p>
        </p:txBody>
      </p:sp>
      <p:sp>
        <p:nvSpPr>
          <p:cNvPr id="14" name="عنصر نائب للتذييل 13"/>
          <p:cNvSpPr>
            <a:spLocks noGrp="1"/>
          </p:cNvSpPr>
          <p:nvPr>
            <p:ph type="ftr" sz="quarter" idx="17"/>
          </p:nvPr>
        </p:nvSpPr>
        <p:spPr/>
        <p:txBody>
          <a:bodyPr rtlCol="0"/>
          <a:lstStyle/>
          <a:p>
            <a:endParaRPr lang="ar-SA"/>
          </a:p>
        </p:txBody>
      </p:sp>
      <p:sp>
        <p:nvSpPr>
          <p:cNvPr id="16" name="عنصر نائب للنص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
        <p:nvSpPr>
          <p:cNvPr id="15" name="عنصر نائب للنص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B8ABB09-4A1D-463E-8065-109CC2B7EFAA}" type="datetimeFigureOut">
              <a:rPr lang="ar-SA" smtClean="0"/>
              <a:t>27/01/1441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lvl1pPr>
              <a:defRPr>
                <a:solidFill>
                  <a:srgbClr val="FFFFFF"/>
                </a:solidFill>
              </a:defRPr>
            </a:lvl1p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27/01/1441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a:xfrm>
            <a:off x="0" y="6248400"/>
            <a:ext cx="533400" cy="381000"/>
          </a:xfrm>
        </p:spPr>
        <p:txBody>
          <a:bodyPr/>
          <a:lstStyle>
            <a:lvl1pPr>
              <a:defRPr>
                <a:solidFill>
                  <a:schemeClr val="tx2"/>
                </a:solidFill>
              </a:defRPr>
            </a:lvl1p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273050"/>
            <a:ext cx="8077200" cy="869950"/>
          </a:xfrm>
        </p:spPr>
        <p:txBody>
          <a:bodyPr anchor="ctr"/>
          <a:lstStyle>
            <a:lvl1pPr algn="l">
              <a:buNone/>
              <a:defRPr sz="4400" b="0"/>
            </a:lvl1p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27/01/1441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lvl1pPr>
              <a:defRPr>
                <a:solidFill>
                  <a:srgbClr val="FFFFFF"/>
                </a:solidFill>
              </a:defRPr>
            </a:lvl1pPr>
          </a:lstStyle>
          <a:p>
            <a:fld id="{0B34F065-1154-456A-91E3-76DE8E75E17B}" type="slidenum">
              <a:rPr lang="ar-SA" smtClean="0"/>
              <a:t>‹#›</a:t>
            </a:fld>
            <a:endParaRPr lang="ar-SA"/>
          </a:p>
        </p:txBody>
      </p:sp>
      <p:sp>
        <p:nvSpPr>
          <p:cNvPr id="3" name="عنصر نائب للنص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9" name="عنصر نائب للمحتوى 8"/>
          <p:cNvSpPr>
            <a:spLocks noGrp="1"/>
          </p:cNvSpPr>
          <p:nvPr>
            <p:ph sz="quarter" idx="1"/>
          </p:nvPr>
        </p:nvSpPr>
        <p:spPr>
          <a:xfrm>
            <a:off x="2362200" y="1752600"/>
            <a:ext cx="6400800" cy="44196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3">
        <a:schemeClr val="bg2"/>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8" name="مستطيل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ar-SA" smtClean="0"/>
              <a:t>انقر لتحرير نمط العنوان الرئيسي</a:t>
            </a:r>
            <a:endParaRPr kumimoji="0" lang="en-US"/>
          </a:p>
        </p:txBody>
      </p:sp>
      <p:sp>
        <p:nvSpPr>
          <p:cNvPr id="11" name="مستطيل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عنصر نائب للتاريخ 11"/>
          <p:cNvSpPr>
            <a:spLocks noGrp="1"/>
          </p:cNvSpPr>
          <p:nvPr>
            <p:ph type="dt" sz="half" idx="10"/>
          </p:nvPr>
        </p:nvSpPr>
        <p:spPr>
          <a:xfrm>
            <a:off x="6248400" y="6248400"/>
            <a:ext cx="2667000" cy="365125"/>
          </a:xfrm>
        </p:spPr>
        <p:txBody>
          <a:bodyPr rtlCol="0"/>
          <a:lstStyle/>
          <a:p>
            <a:fld id="{1B8ABB09-4A1D-463E-8065-109CC2B7EFAA}" type="datetimeFigureOut">
              <a:rPr lang="ar-SA" smtClean="0"/>
              <a:t>27/01/1441</a:t>
            </a:fld>
            <a:endParaRPr lang="ar-SA"/>
          </a:p>
        </p:txBody>
      </p:sp>
      <p:sp>
        <p:nvSpPr>
          <p:cNvPr id="13" name="عنصر نائب لرقم الشريحة 12"/>
          <p:cNvSpPr>
            <a:spLocks noGrp="1"/>
          </p:cNvSpPr>
          <p:nvPr>
            <p:ph type="sldNum" sz="quarter" idx="11"/>
          </p:nvPr>
        </p:nvSpPr>
        <p:spPr>
          <a:xfrm>
            <a:off x="0" y="4667249"/>
            <a:ext cx="1447800" cy="663578"/>
          </a:xfrm>
        </p:spPr>
        <p:txBody>
          <a:bodyPr rtlCol="0"/>
          <a:lstStyle>
            <a:lvl1pPr>
              <a:defRPr sz="2800"/>
            </a:lvl1pPr>
          </a:lstStyle>
          <a:p>
            <a:fld id="{0B34F065-1154-456A-91E3-76DE8E75E17B}" type="slidenum">
              <a:rPr lang="ar-SA" smtClean="0"/>
              <a:t>‹#›</a:t>
            </a:fld>
            <a:endParaRPr lang="ar-SA"/>
          </a:p>
        </p:txBody>
      </p:sp>
      <p:sp>
        <p:nvSpPr>
          <p:cNvPr id="14" name="عنصر نائب للتذييل 13"/>
          <p:cNvSpPr>
            <a:spLocks noGrp="1"/>
          </p:cNvSpPr>
          <p:nvPr>
            <p:ph type="ftr" sz="quarter" idx="12"/>
          </p:nvPr>
        </p:nvSpPr>
        <p:spPr>
          <a:xfrm>
            <a:off x="1600200" y="6248206"/>
            <a:ext cx="4572000" cy="365125"/>
          </a:xfrm>
        </p:spPr>
        <p:txBody>
          <a:bodyPr rtlCol="0"/>
          <a:lstStyle/>
          <a:p>
            <a:endParaRPr lang="ar-SA"/>
          </a:p>
        </p:txBody>
      </p:sp>
      <p:sp>
        <p:nvSpPr>
          <p:cNvPr id="3" name="عنصر نائب للصورة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ar-SA" smtClean="0"/>
              <a:t>انقر فوق الأيقونة لإضافة صورة</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عنصر نائب للعنوان 21"/>
          <p:cNvSpPr>
            <a:spLocks noGrp="1"/>
          </p:cNvSpPr>
          <p:nvPr>
            <p:ph type="title"/>
          </p:nvPr>
        </p:nvSpPr>
        <p:spPr>
          <a:xfrm>
            <a:off x="609600" y="228600"/>
            <a:ext cx="8153400" cy="9906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B8ABB09-4A1D-463E-8065-109CC2B7EFAA}" type="datetimeFigureOut">
              <a:rPr lang="ar-SA" smtClean="0"/>
              <a:t>27/01/1441</a:t>
            </a:fld>
            <a:endParaRPr lang="ar-SA"/>
          </a:p>
        </p:txBody>
      </p:sp>
      <p:sp>
        <p:nvSpPr>
          <p:cNvPr id="3" name="عنصر نائب للتذييل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ar-SA"/>
          </a:p>
        </p:txBody>
      </p:sp>
      <p:sp>
        <p:nvSpPr>
          <p:cNvPr id="7" name="مستطيل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عنصر نائب لرقم الشريحة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i="1" dirty="0">
                <a:latin typeface="Times New Roman" pitchFamily="18" charset="0"/>
                <a:cs typeface="Times New Roman" pitchFamily="18" charset="0"/>
              </a:rPr>
              <a:t>Amino acids</a:t>
            </a:r>
          </a:p>
        </p:txBody>
      </p:sp>
      <p:sp>
        <p:nvSpPr>
          <p:cNvPr id="3" name="عنصر نائب للمحتوى 2"/>
          <p:cNvSpPr>
            <a:spLocks noGrp="1"/>
          </p:cNvSpPr>
          <p:nvPr>
            <p:ph sz="quarter" idx="1"/>
          </p:nvPr>
        </p:nvSpPr>
        <p:spPr>
          <a:xfrm>
            <a:off x="612648" y="1600200"/>
            <a:ext cx="8351840" cy="4495800"/>
          </a:xfrm>
        </p:spPr>
        <p:txBody>
          <a:bodyPr>
            <a:noAutofit/>
          </a:bodyPr>
          <a:lstStyle/>
          <a:p>
            <a:r>
              <a:rPr lang="en-US" sz="1600" dirty="0">
                <a:latin typeface="Times New Roman" pitchFamily="18" charset="0"/>
                <a:cs typeface="Times New Roman" pitchFamily="18" charset="0"/>
              </a:rPr>
              <a:t>Amino acids are organic compounds containing amine (-NH2) and carboxyl (-COOH) functional groups, along with a side chain (R group) specific to each amino acid. The key elements of an amino acid are carbon (C), hydrogen (H), oxygen (O), and nitrogen (N), although other elements are found in the side chains of certain amino acids. About 500 naturally occurring amino acids are known (though only 20 appear in the genetic code) and can be classified in many ways. They can be classified according to the core structural functional groups' locations as alpha- (α-), beta- (β-), gamma- (γ-) or delta- (δ-) amino acids; other categories relate to polarity, pH level, and side chain group type (aliphatic, acyclic, aromatic, containing hydroxyl or sulfur, etc.). In the form of proteins, amino acid residues form the second-largest component (water is the largest) of human muscles and other tissues. Beyond their role as residues in proteins, amino acids participate in a number of processes such as neurotransmitter transport and biosynthesis. In biochemistry, amino acids having both the amine and the carboxylic acid groups attached to the first (alpha-) carbon atom have particular importance. They are known as 2-, alpha-, or α-amino acids (generic formula H2NCHRCOOH in most cases, where R is an organic substituent known as a "side chain");often the term "amino acid" is used to refer specifically to these. They include the 22 </a:t>
            </a:r>
            <a:r>
              <a:rPr lang="en-US" sz="1600" dirty="0" err="1">
                <a:latin typeface="Times New Roman" pitchFamily="18" charset="0"/>
                <a:cs typeface="Times New Roman" pitchFamily="18" charset="0"/>
              </a:rPr>
              <a:t>proteinogenic</a:t>
            </a:r>
            <a:r>
              <a:rPr lang="en-US" sz="1600" dirty="0">
                <a:latin typeface="Times New Roman" pitchFamily="18" charset="0"/>
                <a:cs typeface="Times New Roman" pitchFamily="18" charset="0"/>
              </a:rPr>
              <a:t> ("protein-building") amino acids, which combine into peptide chains ("polypeptides") to form the building-blocks of a vast array of proteins. These are all L-stereoisomers ("left-handed" isomers), although a few D-amino acids ("right-handed") occur in bacterial envelopes, as a neuromodulator (D-serine), and in some antibiotics.</a:t>
            </a:r>
          </a:p>
        </p:txBody>
      </p:sp>
    </p:spTree>
    <p:extLst>
      <p:ext uri="{BB962C8B-B14F-4D97-AF65-F5344CB8AC3E}">
        <p14:creationId xmlns:p14="http://schemas.microsoft.com/office/powerpoint/2010/main" val="1886647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i="1" dirty="0" smtClean="0">
                <a:latin typeface="Times New Roman" pitchFamily="18" charset="0"/>
                <a:cs typeface="Times New Roman" pitchFamily="18" charset="0"/>
              </a:rPr>
              <a:t>Chemical structure </a:t>
            </a:r>
            <a:endParaRPr lang="en-US" b="1" i="1" dirty="0">
              <a:latin typeface="Times New Roman" pitchFamily="18" charset="0"/>
              <a:cs typeface="Times New Roman" pitchFamily="18" charset="0"/>
            </a:endParaRPr>
          </a:p>
        </p:txBody>
      </p:sp>
      <p:pic>
        <p:nvPicPr>
          <p:cNvPr id="1026"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547664" y="2060848"/>
            <a:ext cx="4989059" cy="2549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4026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3909" y="638446"/>
            <a:ext cx="6601916" cy="4590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0638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r>
              <a:rPr lang="en-US" sz="3200" b="1" i="1" dirty="0">
                <a:latin typeface="Times New Roman" pitchFamily="18" charset="0"/>
                <a:cs typeface="Times New Roman" pitchFamily="18" charset="0"/>
              </a:rPr>
              <a:t>Classification of amino acids.</a:t>
            </a:r>
            <a:r>
              <a:rPr lang="en-US" sz="3200" dirty="0"/>
              <a:t/>
            </a:r>
            <a:br>
              <a:rPr lang="en-US" sz="3200" dirty="0"/>
            </a:br>
            <a:r>
              <a:rPr lang="en-US" sz="3200" dirty="0"/>
              <a:t/>
            </a:r>
            <a:br>
              <a:rPr lang="en-US" sz="3200" dirty="0"/>
            </a:br>
            <a:endParaRPr lang="en-US" sz="3200" dirty="0"/>
          </a:p>
        </p:txBody>
      </p:sp>
      <p:pic>
        <p:nvPicPr>
          <p:cNvPr id="3074"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323528" y="1196752"/>
            <a:ext cx="8424936" cy="5112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0653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i="1" dirty="0">
                <a:latin typeface="Times New Roman" pitchFamily="18" charset="0"/>
                <a:cs typeface="Times New Roman" pitchFamily="18" charset="0"/>
              </a:rPr>
              <a:t>Chirality</a:t>
            </a:r>
            <a:r>
              <a:rPr lang="en-US" dirty="0"/>
              <a:t> </a:t>
            </a:r>
          </a:p>
        </p:txBody>
      </p:sp>
      <p:sp>
        <p:nvSpPr>
          <p:cNvPr id="3" name="عنصر نائب للمحتوى 2"/>
          <p:cNvSpPr>
            <a:spLocks noGrp="1"/>
          </p:cNvSpPr>
          <p:nvPr>
            <p:ph sz="quarter" idx="1"/>
          </p:nvPr>
        </p:nvSpPr>
        <p:spPr/>
        <p:txBody>
          <a:bodyPr>
            <a:normAutofit/>
          </a:bodyPr>
          <a:lstStyle/>
          <a:p>
            <a:r>
              <a:rPr lang="en-US" sz="2000" dirty="0">
                <a:latin typeface="Times New Roman" pitchFamily="18" charset="0"/>
                <a:cs typeface="Times New Roman" pitchFamily="18" charset="0"/>
              </a:rPr>
              <a:t>All amino acids but glycine are chiral molecules. That is, they  exist in two optically active asymmetric forms (called enantiomers) that are mirror images  of each other . Human hands are perhaps the most universally recognized example of chirality.</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3429000"/>
            <a:ext cx="2232248" cy="1584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0717" y="3375372"/>
            <a:ext cx="2160240" cy="16914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18707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188640"/>
            <a:ext cx="6840760" cy="2304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696" y="2562225"/>
            <a:ext cx="5328592" cy="2234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4227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260648"/>
            <a:ext cx="7488832"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2825750"/>
            <a:ext cx="5472607" cy="19714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8793288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ألوان متوسطة">
  <a:themeElements>
    <a:clrScheme name="ألوان متوسطة">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ألوان متوسطة">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ألوان متوسطة">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TotalTime>
  <Words>400</Words>
  <Application>Microsoft Office PowerPoint</Application>
  <PresentationFormat>عرض على الشاشة (3:4)‏</PresentationFormat>
  <Paragraphs>6</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ألوان متوسطة</vt:lpstr>
      <vt:lpstr>Amino acids</vt:lpstr>
      <vt:lpstr>Chemical structure </vt:lpstr>
      <vt:lpstr>عرض تقديمي في PowerPoint</vt:lpstr>
      <vt:lpstr>Classification of amino acids.  </vt:lpstr>
      <vt:lpstr>Chirality </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Amino acids</dc:title>
  <dc:creator>Administrator</dc:creator>
  <cp:lastModifiedBy>IK</cp:lastModifiedBy>
  <cp:revision>2</cp:revision>
  <dcterms:created xsi:type="dcterms:W3CDTF">2019-09-26T16:33:52Z</dcterms:created>
  <dcterms:modified xsi:type="dcterms:W3CDTF">2019-09-26T16:51:40Z</dcterms:modified>
</cp:coreProperties>
</file>